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sldIdLst>
    <p:sldId id="256" r:id="rId2"/>
    <p:sldId id="257" r:id="rId3"/>
    <p:sldId id="271" r:id="rId4"/>
    <p:sldId id="259" r:id="rId5"/>
    <p:sldId id="270" r:id="rId6"/>
    <p:sldId id="261" r:id="rId7"/>
    <p:sldId id="262" r:id="rId8"/>
    <p:sldId id="27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AEEBF-8796-4194-BC14-50A4E02B1753}" v="109" dt="2021-08-02T18:27:01.467"/>
    <p1510:client id="{53A2D421-8C14-4677-9395-C816ACEA0693}" v="50" dt="2021-08-01T16:30:11.229"/>
    <p1510:client id="{82AF4142-DF08-4885-9D98-900F1F67B3A2}" v="46" dt="2021-08-01T15:46:09.492"/>
    <p1510:client id="{90645ECF-AFDC-4F51-B05E-3338BF846A07}" v="94" dt="2021-08-01T17:01:28.482"/>
    <p1510:client id="{D4A5302E-36EA-4EA1-B1D0-41E93744391B}" v="56" dt="2021-08-01T20:48:56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1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1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7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7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0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8/2/21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6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3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3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: Shape 3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3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77081-95BE-0243-BEDA-1DD152F6A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911" y="2450968"/>
            <a:ext cx="6214418" cy="8567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b="1" kern="14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BUAN 6356 – Business Analytics with R</a:t>
            </a:r>
            <a:br>
              <a:rPr lang="en-IN" sz="2400" kern="1400" spc="-5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kern="14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Project: Used Car Price Prediction</a:t>
            </a:r>
            <a:endParaRPr lang="en-IN" sz="2400" kern="1400" spc="-5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2294-69E6-A848-8F3B-15D627CA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110087"/>
            <a:ext cx="2691824" cy="20668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1800"/>
              <a:t>   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Group 8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Melissa Cunningham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Sudhindra Patri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Vivek Shrimali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Aralyn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 Tran </a:t>
            </a:r>
            <a:b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3D rendering of stacked polygons in different colors">
            <a:extLst>
              <a:ext uri="{FF2B5EF4-FFF2-40B4-BE49-F238E27FC236}">
                <a16:creationId xmlns:a16="http://schemas.microsoft.com/office/drawing/2014/main" id="{525743C7-C544-41DD-B168-D694BCF50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7" r="12829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67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BC29C-244B-A84C-8B0C-0EFF8C14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6259">
            <a:off x="9015882" y="3646082"/>
            <a:ext cx="2925175" cy="2925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2E539C-6265-2143-AA4E-E2B621FD61FD}"/>
              </a:ext>
            </a:extLst>
          </p:cNvPr>
          <p:cNvSpPr txBox="1"/>
          <p:nvPr/>
        </p:nvSpPr>
        <p:spPr>
          <a:xfrm>
            <a:off x="531340" y="414034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3E02-34CD-7742-8A5C-FD0349C178B7}"/>
              </a:ext>
            </a:extLst>
          </p:cNvPr>
          <p:cNvSpPr txBox="1"/>
          <p:nvPr/>
        </p:nvSpPr>
        <p:spPr>
          <a:xfrm>
            <a:off x="1729946" y="1186248"/>
            <a:ext cx="10293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Industry accounts for 3% of GDP of United States . McKinsey’s auto retail micro-market model estimates that Americans buy 39.4 M used cars each year, versus 17.3 M new ones (as per 2018)</a:t>
            </a: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654C9-2DBC-274E-8736-B9953AE1EB28}"/>
              </a:ext>
            </a:extLst>
          </p:cNvPr>
          <p:cNvSpPr txBox="1"/>
          <p:nvPr/>
        </p:nvSpPr>
        <p:spPr>
          <a:xfrm>
            <a:off x="1729946" y="2555252"/>
            <a:ext cx="1029317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Times New Roman"/>
                <a:cs typeface="Times New Roman"/>
              </a:rPr>
              <a:t>So, What’s the pain point? </a:t>
            </a:r>
            <a:endParaRPr lang="en-US" sz="1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Need for effective used car price prediction system to determine the worthiness of the car using a variety of features. It is important to know their actual market value while both buying and selling, thereby helping for both dealers and consumers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D2C0C-DDF9-0144-A87D-BF39DCE33962}"/>
              </a:ext>
            </a:extLst>
          </p:cNvPr>
          <p:cNvSpPr txBox="1"/>
          <p:nvPr/>
        </p:nvSpPr>
        <p:spPr>
          <a:xfrm>
            <a:off x="1734530" y="4235276"/>
            <a:ext cx="4151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User Story :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Vivek had a plan to purchase a used car. He needs to understand the dynamics of market and worthiness of car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BE7CE1-5D95-874A-904E-370F2BE0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7" y="1050486"/>
            <a:ext cx="830997" cy="830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80BEC-3D1B-9041-A914-35010A0DB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36" y="2659032"/>
            <a:ext cx="790833" cy="790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E999D6-7D0C-F341-B5B8-6B4CAAEA5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6" y="4502519"/>
            <a:ext cx="830998" cy="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FE10E-8004-BC45-9ED4-2461A28E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31" y="3655540"/>
            <a:ext cx="2844114" cy="2844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8BB26-C04B-DD4B-912D-BDAED91464E8}"/>
              </a:ext>
            </a:extLst>
          </p:cNvPr>
          <p:cNvSpPr txBox="1"/>
          <p:nvPr/>
        </p:nvSpPr>
        <p:spPr>
          <a:xfrm>
            <a:off x="667264" y="605481"/>
            <a:ext cx="5696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&amp; Pre-processing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3126D-8C3C-CA4A-ADB4-5492D10C085C}"/>
              </a:ext>
            </a:extLst>
          </p:cNvPr>
          <p:cNvSpPr txBox="1"/>
          <p:nvPr/>
        </p:nvSpPr>
        <p:spPr>
          <a:xfrm>
            <a:off x="698157" y="1264854"/>
            <a:ext cx="1120346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Data source : Kaggle (scrapped from Craigslist)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Data : It contains relevant information including columns like </a:t>
            </a:r>
            <a:r>
              <a:rPr lang="en-IN" sz="1600">
                <a:latin typeface="Times New Roman"/>
                <a:cs typeface="Times New Roman"/>
              </a:rPr>
              <a:t>price, year, odometer, </a:t>
            </a:r>
            <a:r>
              <a:rPr lang="en-US" sz="1600">
                <a:latin typeface="Times New Roman"/>
                <a:cs typeface="Times New Roman"/>
              </a:rPr>
              <a:t>manufacturer, </a:t>
            </a:r>
            <a:r>
              <a:rPr lang="en-IN" sz="1600">
                <a:latin typeface="Times New Roman"/>
                <a:cs typeface="Times New Roman"/>
              </a:rPr>
              <a:t>condition, cylinders, fuel, transmission, drive, size, type, paint color </a:t>
            </a:r>
            <a:r>
              <a:rPr lang="en-US" sz="1600">
                <a:latin typeface="Times New Roman"/>
                <a:cs typeface="Times New Roman"/>
              </a:rPr>
              <a:t>and other categories.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2C048-F0DE-2745-980C-693C5B91FFCB}"/>
              </a:ext>
            </a:extLst>
          </p:cNvPr>
          <p:cNvSpPr txBox="1"/>
          <p:nvPr/>
        </p:nvSpPr>
        <p:spPr>
          <a:xfrm>
            <a:off x="698157" y="2353774"/>
            <a:ext cx="9792729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Data Cleansing steps: 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600">
                <a:latin typeface="Times New Roman"/>
                <a:cs typeface="Times New Roman"/>
              </a:rPr>
              <a:t>Removed URL and unnecessary description columns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Removed the first 27 NULL records in the dataset 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Filtering high- priced and low-priced cars 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Price limited to range $1,000 to $500,000</a:t>
            </a:r>
          </a:p>
          <a:p>
            <a:pPr marL="285750" indent="-285750">
              <a:buFontTx/>
              <a:buChar char="-"/>
            </a:pPr>
            <a:r>
              <a:rPr lang="en-US" sz="1600">
                <a:latin typeface="Times New Roman"/>
                <a:cs typeface="Times New Roman"/>
              </a:rPr>
              <a:t>Filtering car odometer to defined range </a:t>
            </a:r>
            <a:r>
              <a:rPr lang="en-IN" sz="1600">
                <a:latin typeface="Times New Roman"/>
                <a:cs typeface="Times New Roman"/>
              </a:rPr>
              <a:t>greater than 0 and less than 300,000 miles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Looking for duplicate records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Cleaning manufacturers info for missing records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Combined few independent records of cars to similar groups to reduce predictor variables. For example, we combined wagon with sedan as the dataset comprised of sedan cars under wagon category. 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Combining blank manufactures info to other. 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Blank values grouped to other for variables (cylinders, transmission, NA)</a:t>
            </a:r>
          </a:p>
          <a:p>
            <a:pPr marL="285750" indent="-285750">
              <a:buFontTx/>
              <a:buChar char="-"/>
            </a:pPr>
            <a:r>
              <a:rPr lang="en-IN" sz="1600">
                <a:latin typeface="Times New Roman"/>
                <a:cs typeface="Times New Roman"/>
              </a:rPr>
              <a:t>Dropped unsignificant variables (paint </a:t>
            </a:r>
            <a:r>
              <a:rPr lang="en-IN" sz="1600" err="1">
                <a:latin typeface="Times New Roman"/>
                <a:cs typeface="Times New Roman"/>
              </a:rPr>
              <a:t>color</a:t>
            </a:r>
            <a:r>
              <a:rPr lang="en-IN" sz="1600">
                <a:latin typeface="Times New Roman"/>
                <a:cs typeface="Times New Roman"/>
              </a:rPr>
              <a:t>, size) </a:t>
            </a: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2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8BB26-C04B-DD4B-912D-BDAED91464E8}"/>
              </a:ext>
            </a:extLst>
          </p:cNvPr>
          <p:cNvSpPr txBox="1"/>
          <p:nvPr/>
        </p:nvSpPr>
        <p:spPr>
          <a:xfrm>
            <a:off x="667265" y="605481"/>
            <a:ext cx="453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FDE7B-5125-414E-9B21-A8AB2A8C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78" y="4969683"/>
            <a:ext cx="2727211" cy="1661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2F7BB-3834-C64B-A6D4-B83776E6DBD7}"/>
              </a:ext>
            </a:extLst>
          </p:cNvPr>
          <p:cNvSpPr txBox="1"/>
          <p:nvPr/>
        </p:nvSpPr>
        <p:spPr>
          <a:xfrm>
            <a:off x="667265" y="1272746"/>
            <a:ext cx="1007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While exploring the data, we looked at the different combinations of features with the help of visuals.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BFCC4-F9A3-BB49-981B-DFD7839C33D2}"/>
              </a:ext>
            </a:extLst>
          </p:cNvPr>
          <p:cNvSpPr txBox="1"/>
          <p:nvPr/>
        </p:nvSpPr>
        <p:spPr>
          <a:xfrm>
            <a:off x="667265" y="1715543"/>
            <a:ext cx="1007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60807-BEE7-D54D-9A95-0627950A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3" y="2186910"/>
            <a:ext cx="4569400" cy="281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7CF40-0389-D749-9BE6-73428724C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248" y="2186911"/>
            <a:ext cx="4569400" cy="2818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DA9A17-0781-8845-930D-173CA188CFA6}"/>
              </a:ext>
            </a:extLst>
          </p:cNvPr>
          <p:cNvSpPr/>
          <p:nvPr/>
        </p:nvSpPr>
        <p:spPr>
          <a:xfrm>
            <a:off x="753768" y="1711655"/>
            <a:ext cx="255230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 boxplots of extreme outliers</a:t>
            </a:r>
          </a:p>
        </p:txBody>
      </p:sp>
    </p:spTree>
    <p:extLst>
      <p:ext uri="{BB962C8B-B14F-4D97-AF65-F5344CB8AC3E}">
        <p14:creationId xmlns:p14="http://schemas.microsoft.com/office/powerpoint/2010/main" val="223514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BFDE7B-5125-414E-9B21-A8AB2A8C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146" y="4789856"/>
            <a:ext cx="2727211" cy="1661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BFCC4-F9A3-BB49-981B-DFD7839C33D2}"/>
              </a:ext>
            </a:extLst>
          </p:cNvPr>
          <p:cNvSpPr txBox="1"/>
          <p:nvPr/>
        </p:nvSpPr>
        <p:spPr>
          <a:xfrm>
            <a:off x="630195" y="554008"/>
            <a:ext cx="1007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Other Key plots  :  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D7292-0A81-3143-86EA-439EE7C7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97658"/>
            <a:ext cx="5510275" cy="33992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09CCE7-00DA-0045-81CC-7BC7169F4EB6}"/>
              </a:ext>
            </a:extLst>
          </p:cNvPr>
          <p:cNvSpPr/>
          <p:nvPr/>
        </p:nvSpPr>
        <p:spPr>
          <a:xfrm>
            <a:off x="6904568" y="4502020"/>
            <a:ext cx="2289409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 plotting vehicles by state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0E7160-2883-C646-9C28-7D29F1A9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74" y="1251036"/>
            <a:ext cx="5269908" cy="32509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5BCFA7-4F32-0C45-AC0F-5AE7EFBFDAD9}"/>
              </a:ext>
            </a:extLst>
          </p:cNvPr>
          <p:cNvSpPr/>
          <p:nvPr/>
        </p:nvSpPr>
        <p:spPr>
          <a:xfrm>
            <a:off x="2792826" y="4502019"/>
            <a:ext cx="150073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 correlation 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89A75-A53F-6E49-A65B-D2E879B71540}"/>
              </a:ext>
            </a:extLst>
          </p:cNvPr>
          <p:cNvSpPr/>
          <p:nvPr/>
        </p:nvSpPr>
        <p:spPr>
          <a:xfrm>
            <a:off x="770747" y="5701339"/>
            <a:ext cx="6274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Fun Fact : Majority of cars sold as per dataset are Ford, Chevrolet, Toyota</a:t>
            </a:r>
          </a:p>
        </p:txBody>
      </p:sp>
    </p:spTree>
    <p:extLst>
      <p:ext uri="{BB962C8B-B14F-4D97-AF65-F5344CB8AC3E}">
        <p14:creationId xmlns:p14="http://schemas.microsoft.com/office/powerpoint/2010/main" val="300938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8BB26-C04B-DD4B-912D-BDAED91464E8}"/>
              </a:ext>
            </a:extLst>
          </p:cNvPr>
          <p:cNvSpPr txBox="1"/>
          <p:nvPr/>
        </p:nvSpPr>
        <p:spPr>
          <a:xfrm>
            <a:off x="667265" y="605481"/>
            <a:ext cx="453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Empirical Analysis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B77D6-24FA-8247-BDBD-0F2260C0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897" y="4563762"/>
            <a:ext cx="3441358" cy="2294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DECDD-3227-1B47-8163-FE92D8AE89B3}"/>
              </a:ext>
            </a:extLst>
          </p:cNvPr>
          <p:cNvSpPr txBox="1"/>
          <p:nvPr/>
        </p:nvSpPr>
        <p:spPr>
          <a:xfrm>
            <a:off x="651819" y="1067146"/>
            <a:ext cx="1007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Applied machine learning models as a framework for the data analysis with a goal to accurately predict the dependent variable, price for future observations </a:t>
            </a:r>
          </a:p>
          <a:p>
            <a:pPr fontAlgn="base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Models Applied with 80-20 split on test and training data: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05ABB7-2DF5-8F4D-B4CD-B8647A4BF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85672"/>
              </p:ext>
            </p:extLst>
          </p:nvPr>
        </p:nvGraphicFramePr>
        <p:xfrm>
          <a:off x="667265" y="2426963"/>
          <a:ext cx="10265375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13">
                  <a:extLst>
                    <a:ext uri="{9D8B030D-6E8A-4147-A177-3AD203B41FA5}">
                      <a16:colId xmlns:a16="http://schemas.microsoft.com/office/drawing/2014/main" val="3154684923"/>
                    </a:ext>
                  </a:extLst>
                </a:gridCol>
                <a:gridCol w="3052737">
                  <a:extLst>
                    <a:ext uri="{9D8B030D-6E8A-4147-A177-3AD203B41FA5}">
                      <a16:colId xmlns:a16="http://schemas.microsoft.com/office/drawing/2014/main" val="3976871537"/>
                    </a:ext>
                  </a:extLst>
                </a:gridCol>
                <a:gridCol w="2053075">
                  <a:extLst>
                    <a:ext uri="{9D8B030D-6E8A-4147-A177-3AD203B41FA5}">
                      <a16:colId xmlns:a16="http://schemas.microsoft.com/office/drawing/2014/main" val="2903630677"/>
                    </a:ext>
                  </a:extLst>
                </a:gridCol>
                <a:gridCol w="2053075">
                  <a:extLst>
                    <a:ext uri="{9D8B030D-6E8A-4147-A177-3AD203B41FA5}">
                      <a16:colId xmlns:a16="http://schemas.microsoft.com/office/drawing/2014/main" val="1310529712"/>
                    </a:ext>
                  </a:extLst>
                </a:gridCol>
                <a:gridCol w="2053075">
                  <a:extLst>
                    <a:ext uri="{9D8B030D-6E8A-4147-A177-3AD203B41FA5}">
                      <a16:colId xmlns:a16="http://schemas.microsoft.com/office/drawing/2014/main" val="1281267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/>
                        <a:t> RMSE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RMSE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Adjusted R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/>
                        <a:t> 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dirty="0"/>
                        <a:t> Linear Regression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9741.197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9805.253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59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Ridge Regression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9741.201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9805.26 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9984.928 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10017.02 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6432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Linear Regression with Log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0.4942348</a:t>
                      </a:r>
                      <a:endParaRPr lang="en-US" sz="1600" b="0" i="0" u="none" strike="noStrike" kern="1200" noProof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0.4920494</a:t>
                      </a:r>
                      <a:endParaRPr lang="en-US" sz="1600" b="0" i="0" u="none" strike="noStrike" kern="1200" noProof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65.97%</a:t>
                      </a:r>
                      <a:endParaRPr lang="en-US" sz="1600" b="0" i="0" u="none" strike="noStrike" kern="1200" noProof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85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29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8BB26-C04B-DD4B-912D-BDAED91464E8}"/>
              </a:ext>
            </a:extLst>
          </p:cNvPr>
          <p:cNvSpPr txBox="1"/>
          <p:nvPr/>
        </p:nvSpPr>
        <p:spPr>
          <a:xfrm>
            <a:off x="650449" y="605481"/>
            <a:ext cx="455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Visual aids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5C6B7-1DAA-C049-92A8-03B993406B9A}"/>
              </a:ext>
            </a:extLst>
          </p:cNvPr>
          <p:cNvSpPr txBox="1"/>
          <p:nvPr/>
        </p:nvSpPr>
        <p:spPr>
          <a:xfrm>
            <a:off x="667265" y="1298318"/>
            <a:ext cx="10070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below graphs explains why log transformation for price is done. Histogram of prices is skewed, whereas histogram of Log Prices is more normally distributed. 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18678-9447-D041-972E-A447D820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5" y="2664426"/>
            <a:ext cx="4545968" cy="28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AD7842-E887-F143-86A1-E89F002BE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56" y="2663738"/>
            <a:ext cx="4728466" cy="29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A5C6B7-1DAA-C049-92A8-03B993406B9A}"/>
              </a:ext>
            </a:extLst>
          </p:cNvPr>
          <p:cNvSpPr txBox="1"/>
          <p:nvPr/>
        </p:nvSpPr>
        <p:spPr>
          <a:xfrm>
            <a:off x="667265" y="766977"/>
            <a:ext cx="1007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Plotting residuals (assumptions validation)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24A4E-BAA9-724C-A8A6-3320D6B5F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" b="2401"/>
          <a:stretch/>
        </p:blipFill>
        <p:spPr>
          <a:xfrm>
            <a:off x="1445742" y="1235105"/>
            <a:ext cx="8355754" cy="43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6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8BB26-C04B-DD4B-912D-BDAED91464E8}"/>
              </a:ext>
            </a:extLst>
          </p:cNvPr>
          <p:cNvSpPr txBox="1"/>
          <p:nvPr/>
        </p:nvSpPr>
        <p:spPr>
          <a:xfrm>
            <a:off x="790832" y="605481"/>
            <a:ext cx="363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Conclusion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A9976-F227-0448-939B-9F9721BB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1567">
            <a:off x="9268745" y="3934745"/>
            <a:ext cx="2708189" cy="2708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15DF02-5736-E441-8EE0-B73A85C14013}"/>
              </a:ext>
            </a:extLst>
          </p:cNvPr>
          <p:cNvSpPr/>
          <p:nvPr/>
        </p:nvSpPr>
        <p:spPr>
          <a:xfrm>
            <a:off x="790831" y="1279091"/>
            <a:ext cx="10688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Model 2 is the best.  Taking a log transform significantly reduces the residual distance, R squared is highest and model assumptions are met. 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B555B-905E-874A-A0C0-61384815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1" y="2834684"/>
            <a:ext cx="1062681" cy="1062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7D655-4484-F74A-9C62-63C6005091D1}"/>
              </a:ext>
            </a:extLst>
          </p:cNvPr>
          <p:cNvSpPr txBox="1"/>
          <p:nvPr/>
        </p:nvSpPr>
        <p:spPr>
          <a:xfrm>
            <a:off x="2247017" y="2834684"/>
            <a:ext cx="6413157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User story : 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err="1">
                <a:latin typeface="Times New Roman"/>
                <a:cs typeface="Times New Roman"/>
              </a:rPr>
              <a:t>Yayyyyyy</a:t>
            </a:r>
            <a:r>
              <a:rPr lang="en-US" sz="1600">
                <a:latin typeface="Times New Roman"/>
                <a:cs typeface="Times New Roman"/>
              </a:rPr>
              <a:t> !!  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Vivek now have a model to predict car prices before purchasing. 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Price Prediction for Hyundai Sonata car : $ 3,660.75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Actual Price: $4,000</a:t>
            </a:r>
          </a:p>
          <a:p>
            <a:endParaRPr lang="en-US" sz="1600">
              <a:latin typeface="Times New Roman"/>
              <a:cs typeface="Times New Roman"/>
            </a:endParaRPr>
          </a:p>
          <a:p>
            <a:r>
              <a:rPr lang="en-US" sz="1600">
                <a:latin typeface="Times New Roman"/>
                <a:cs typeface="Times New Roman"/>
              </a:rPr>
              <a:t>Price Prediction for Toyota Prius car: $ 7,453.93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/>
                <a:cs typeface="Times New Roman"/>
              </a:rPr>
              <a:t>Actual Price: $7,800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7113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Macintosh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Gill Sans Nova</vt:lpstr>
      <vt:lpstr>Times New Roman</vt:lpstr>
      <vt:lpstr>ConfettiVTI</vt:lpstr>
      <vt:lpstr>BUAN 6356 – Business Analytics with R Group Project: Used Car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</dc:title>
  <dc:creator>Patri, Sudhindra Srinivasa</dc:creator>
  <cp:lastModifiedBy>Patri, Sudhindra Srinivasa</cp:lastModifiedBy>
  <cp:revision>7</cp:revision>
  <dcterms:created xsi:type="dcterms:W3CDTF">2021-07-25T16:27:04Z</dcterms:created>
  <dcterms:modified xsi:type="dcterms:W3CDTF">2021-08-03T00:45:33Z</dcterms:modified>
</cp:coreProperties>
</file>